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charts/chart1.xml" ContentType="application/vnd.openxmlformats-officedocument.drawingml.chart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1A3A1B"/>
                </a:solidFill>
                <a:latin typeface="Arial"/>
              </a:defRPr>
            </a:pPr>
            <a:r>
              <a:rPr sz="1100" b="0" i="0" u="none" strike="noStrike">
                <a:solidFill>
                  <a:srgbClr val="1A3A1B"/>
                </a:solidFill>
                <a:latin typeface="Arial"/>
              </a:rPr>
              <a:t>Liczba użytkowników wg typu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Rolnicy</c:v>
                </c:pt>
              </c:strCache>
            </c:strRef>
          </c:tx>
          <c:spPr>
            <a:solidFill>
              <a:srgbClr val="2C5F2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A3A1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Teraz</c:v>
                  </c:pt>
                  <c:pt idx="1">
                    <c:v>Q3 2026</c:v>
                  </c:pt>
                  <c:pt idx="2">
                    <c:v>Q4 2026</c:v>
                  </c:pt>
                  <c:pt idx="3">
                    <c:v>Q2 2027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50</c:v>
                </c:pt>
                <c:pt idx="2">
                  <c:v>100</c:v>
                </c:pt>
                <c:pt idx="3">
                  <c:v>300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Doradcy</c:v>
                </c:pt>
              </c:strCache>
            </c:strRef>
          </c:tx>
          <c:spPr>
            <a:solidFill>
              <a:srgbClr val="97BC6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A3A1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Teraz</c:v>
                  </c:pt>
                  <c:pt idx="1">
                    <c:v>Q3 2026</c:v>
                  </c:pt>
                  <c:pt idx="2">
                    <c:v>Q4 2026</c:v>
                  </c:pt>
                  <c:pt idx="3">
                    <c:v>Q2 2027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5</c:v>
                </c:pt>
                <c:pt idx="2">
                  <c:v>20</c:v>
                </c:pt>
                <c:pt idx="3">
                  <c:v>60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Firmy/Farmy</c:v>
                </c:pt>
              </c:strCache>
            </c:strRef>
          </c:tx>
          <c:spPr>
            <a:solidFill>
              <a:srgbClr val="D9770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A3A1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Teraz</c:v>
                  </c:pt>
                  <c:pt idx="1">
                    <c:v>Q3 2026</c:v>
                  </c:pt>
                  <c:pt idx="2">
                    <c:v>Q4 2026</c:v>
                  </c:pt>
                  <c:pt idx="3">
                    <c:v>Q2 2027</c:v>
                  </c:pt>
                </c:lvl>
              </c:multiLvlStrCache>
            </c:multiLvl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</c:v>
                </c:pt>
                <c:pt idx="1">
                  <c:v>3</c:v>
                </c:pt>
                <c:pt idx="2">
                  <c:v>10</c:v>
                </c:pt>
                <c:pt idx="3">
                  <c:v>30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A3A1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65776"/>
            <a:ext cx="9144000" cy="73152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457200"/>
            <a:ext cx="1828800" cy="1828800"/>
          </a:xfrm>
          <a:prstGeom prst="oval">
            <a:avLst/>
          </a:prstGeom>
          <a:solidFill>
            <a:srgbClr val="2C5F2D">
              <a:alpha val="4000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685800"/>
            <a:ext cx="14630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🌾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548640" y="91440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97BC6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AgroTony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7F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zarządzania gospodarstwem rolnym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48640" y="2377440"/>
            <a:ext cx="5029200" cy="54864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5146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DOKUMENTACJA AUDYTOWA · MARZEC 2026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017520"/>
            <a:ext cx="1783080" cy="347472"/>
          </a:xfrm>
          <a:prstGeom prst="rect">
            <a:avLst/>
          </a:prstGeom>
          <a:solidFill>
            <a:srgbClr val="2C5F2D"/>
          </a:solidFill>
          <a:ln w="6350">
            <a:solidFill>
              <a:srgbClr val="97BC6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3017520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PWA · SPA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468880" y="3017520"/>
            <a:ext cx="1783080" cy="347472"/>
          </a:xfrm>
          <a:prstGeom prst="rect">
            <a:avLst/>
          </a:prstGeom>
          <a:solidFill>
            <a:srgbClr val="2C5F2D"/>
          </a:solidFill>
          <a:ln w="6350">
            <a:solidFill>
              <a:srgbClr val="97BC6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468880" y="3017520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Node.js + PostgreSQL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389120" y="3017520"/>
            <a:ext cx="1783080" cy="347472"/>
          </a:xfrm>
          <a:prstGeom prst="rect">
            <a:avLst/>
          </a:prstGeom>
          <a:solidFill>
            <a:srgbClr val="2C5F2D"/>
          </a:solidFill>
          <a:ln w="6350">
            <a:solidFill>
              <a:srgbClr val="97BC6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389120" y="3017520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Fly.io · Frankfurt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309360" y="3017520"/>
            <a:ext cx="1783080" cy="347472"/>
          </a:xfrm>
          <a:prstGeom prst="rect">
            <a:avLst/>
          </a:prstGeom>
          <a:solidFill>
            <a:srgbClr val="2C5F2D"/>
          </a:solidFill>
          <a:ln w="6350">
            <a:solidFill>
              <a:srgbClr val="97BC6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09360" y="3017520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JWT Auth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548640" y="41148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POUFNE — Tylko do użytku wewnętrznego i dla autoryzowanych audytorów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48640" y="452628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  ·  agrotony-dev.fly.dev (DEV)  ·  rodo@agrotony.pl</a:t>
            </a:r>
            <a:endParaRPr lang="en-US" sz="9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RODO / GDPR — Compliance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 zgodności z przepisami o ochronie danych osobowych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20</a:t>
            </a:r>
            <a:endParaRPr lang="en-US" sz="85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783080"/>
          <a:ext cx="8595360" cy="914400"/>
        </p:xfrm>
        <a:graphic>
          <a:graphicData uri="http://schemas.openxmlformats.org/drawingml/2006/table">
            <a:tbl>
              <a:tblPr/>
              <a:tblGrid>
                <a:gridCol w="365760"/>
                <a:gridCol w="2560320"/>
                <a:gridCol w="5669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Wymaganie RODO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Stan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Dane lokalne (localStorage)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Dane rolnicze przechowywane lokalnie — brak ryzyka wycieku z serwera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Brak śledzenia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Brak Google Analytics, Facebook Pixel ani cookies trackingowych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HTTPS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Transmisja danych w pełni zaszyfrowana (TLS)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L04 Polityka prywatności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Widok #view-privacy z informacją o przetwarzaniu danych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L03 Zgoda przy starcie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Modal RODO przy pierwszym uruchomieniu — akceptacja wymagana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Kontakt RODO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rodo@agrotony.pl widoczny w polityce prywatności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⚠️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Pełna klauzula RODO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Brak dedykowanej strony z art. 13 RODO (tożsamość ADO, IOD)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⚠️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Rejestr czynności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Brak formalnego rejestru czynności przetwarzania (art. 30)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⚠️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Prawa podmiotów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Brak mechanizmu usunięcia konta przez użytkownika (prawo do bycia zapomnianym)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❌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Analiza ryzyka (DPIA)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Brak oceny skutków dla ochrony danych przed pełnym wdrożeniem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❌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Certyfikat lub seal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Brak certyfikatu ISO 27001 ani europejskiej pieczęci ochrony danych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biznesowy i koszty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Wycena, hosting, obsługa — 2026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20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274320" y="1828800"/>
            <a:ext cx="265176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74320" y="1828800"/>
            <a:ext cx="45720" cy="123444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190195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Koszt stworzenia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2212848"/>
            <a:ext cx="2423160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tygodnie pracy (1 senior dev)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~120h × 200 PLN/h = 24 000 PLN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Wycena rynkowa: 18 000 – 28 000 PLN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Własny stack (brak licencji)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063240" y="1828800"/>
            <a:ext cx="265176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063240" y="1828800"/>
            <a:ext cx="45720" cy="1234440"/>
          </a:xfrm>
          <a:prstGeom prst="rect">
            <a:avLst/>
          </a:prstGeom>
          <a:solidFill>
            <a:srgbClr val="5A7A4A"/>
          </a:solidFill>
          <a:ln w="12700">
            <a:solidFill>
              <a:srgbClr val="5A7A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0" y="190195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🖥️ Hosting miesięczny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200400" y="2212848"/>
            <a:ext cx="2423160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Fly.io PROD: ~$15-25 (maszyna + DB)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Fly.io DEV: ~$5-10 (scale-to-zero)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Domena agrotony.pl: ~50 PLN/rok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Łącznie: ~100-200 PLN/miesiąc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852160" y="1828800"/>
            <a:ext cx="265176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5852160" y="1828800"/>
            <a:ext cx="45720" cy="123444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89320" y="190195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👨‍💻 Obsługa techniczna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989320" y="2212848"/>
            <a:ext cx="2423160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Teraz: 1 osoba, ~10h/miesiąc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 rok (100 user): 20-30h/miesiąc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Poziom B2B: 1 DevOps part-time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 fixes, aktualizacje, monitoring</a:t>
            </a:r>
            <a:endParaRPr lang="en-US" sz="105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3246120"/>
          <a:ext cx="8595360" cy="914400"/>
        </p:xfrm>
        <a:graphic>
          <a:graphicData uri="http://schemas.openxmlformats.org/drawingml/2006/table">
            <a:tbl>
              <a:tblPr/>
              <a:tblGrid>
                <a:gridCol w="4572000"/>
                <a:gridCol w="2011680"/>
                <a:gridCol w="20116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Pozycja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Miesięcznie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Rocznie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Hosting Fly.io (PROD+DEV)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200 PLN/mies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</a:rPr>
                        <a:t>2 400 PLN/rok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Domena agrotony.pl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4 PLN/mies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</a:rPr>
                        <a:t>50 PLN/rok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Obsługa techniczna (10h)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2 000 PLN/mies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</a:rPr>
                        <a:t>24 000 PLN/rok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Sentry (monitoring)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0 PLN (free tier)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</a:rPr>
                        <a:t>0 PLN/rok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OpenAI API (Doradca AI)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~20-50 PLN/mies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</a:rPr>
                        <a:t>~400 PLN/rok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RAZEM (teraz)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~2 224 PLN/mies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2C5F2D"/>
                          </a:solidFill>
                        </a:rPr>
                        <a:t>~26 850 PLN/rok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RAZEM (za rok, 100 user)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~4 500 PLN/mies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2C5F2D"/>
                          </a:solidFill>
                        </a:rPr>
                        <a:t>~54 000 PLN/rok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Prognoza użytkowników i wzrostu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Rolnicy · Doradcy · Farmy · Firmy · Instytucje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20</a:t>
            </a:r>
            <a:endParaRPr lang="en-US" sz="850" dirty="0"/>
          </a:p>
        </p:txBody>
      </p:sp>
      <p:graphicFrame>
        <p:nvGraphicFramePr>
          <p:cNvPr id="10" name="Chart 0" descr=""/>
          <p:cNvGraphicFramePr/>
          <p:nvPr/>
        </p:nvGraphicFramePr>
        <p:xfrm>
          <a:off x="274320" y="1828800"/>
          <a:ext cx="502920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394960" y="1828800"/>
          <a:ext cx="347472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411480"/>
                <a:gridCol w="502920"/>
                <a:gridCol w="502920"/>
                <a:gridCol w="502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Segment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Teraz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Q3 2026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Q4 2026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Q2 2027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Rolnicy indywidualni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C5F2D"/>
                          </a:solidFill>
                        </a:rPr>
                        <a:t>50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C5F2D"/>
                          </a:solidFill>
                        </a:rPr>
                        <a:t>100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C5F2D"/>
                          </a:solidFill>
                        </a:rPr>
                        <a:t>300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Doradcy rolni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0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C5F2D"/>
                          </a:solidFill>
                        </a:rPr>
                        <a:t>5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C5F2D"/>
                          </a:solidFill>
                        </a:rPr>
                        <a:t>20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C5F2D"/>
                          </a:solidFill>
                        </a:rPr>
                        <a:t>60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Firmy rolnicze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0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C5F2D"/>
                          </a:solidFill>
                        </a:rPr>
                        <a:t>3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C5F2D"/>
                          </a:solidFill>
                        </a:rPr>
                        <a:t>10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C5F2D"/>
                          </a:solidFill>
                        </a:rPr>
                        <a:t>30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Instytucje (ARiMR, KOWR)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0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C5F2D"/>
                          </a:solidFill>
                        </a:rPr>
                        <a:t>0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C5F2D"/>
                          </a:solidFill>
                        </a:rPr>
                        <a:t>2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C5F2D"/>
                          </a:solidFill>
                        </a:rPr>
                        <a:t>5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ŁĄCZNIE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C5F2D"/>
                          </a:solidFill>
                        </a:rPr>
                        <a:t>58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C5F2D"/>
                          </a:solidFill>
                        </a:rPr>
                        <a:t>132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C5F2D"/>
                          </a:solidFill>
                        </a:rPr>
                        <a:t>395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5394960" y="3291840"/>
            <a:ext cx="3474720" cy="12801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5394960" y="3291840"/>
            <a:ext cx="45720" cy="12801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5532120" y="336499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Model SaaS (planowany)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5532120" y="3675888"/>
            <a:ext cx="32461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Rolnik: 29 PLN/miesiąc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Doradca: 49 PLN/miesiąc (5 gosp.)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Firma: 99 PLN/miesiąc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user → ~3 500 PLN/mies przychodu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 to Production Security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 jest wymagane zanim wpiszemy dane produkcyjne / połączymy API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20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274320" y="1828800"/>
            <a:ext cx="2057400" cy="457200"/>
          </a:xfrm>
          <a:prstGeom prst="rect">
            <a:avLst/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182880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Faza 1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Teraz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2286000"/>
            <a:ext cx="2057400" cy="23774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65760" y="2377440"/>
            <a:ext cx="18745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trust proxy fix (done)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Login lockout S02 (done)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Auto-logout S04 (done)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RODO consent L03 (done)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 dev → main (PR)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450592" y="1828800"/>
            <a:ext cx="2057400" cy="45720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450592" y="182880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Faza 2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 2026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450592" y="2286000"/>
            <a:ext cx="2057400" cy="23774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542032" y="2377440"/>
            <a:ext cx="18745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PBKDF2 + AES-GCM backup szyfrowanie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Pełna klauzula RODO art.13 + IOD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npm audit CI (Dependabot)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2FA dla kont admin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Usunięcie konta przez użytkownika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626864" y="1828800"/>
            <a:ext cx="2057400" cy="457200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26864" y="182880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Faza 3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2026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626864" y="2286000"/>
            <a:ext cx="2057400" cy="23774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718304" y="2377440"/>
            <a:ext cx="18745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Zewnętrzny penttest (OWASP)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Testy jednostkowe coverage &gt;80%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Migracje IndexedDB (versioning)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DPIA (ocena skutków RODO)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 testing (przed otwarciem)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803136" y="1828800"/>
            <a:ext cx="2057400" cy="4572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03136" y="182880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Faza 4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2026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803136" y="2286000"/>
            <a:ext cx="2057400" cy="23774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894576" y="2377440"/>
            <a:ext cx="18745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Certyfikat ISO 27001 (opcjonalne)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Integracja API ARiMR/ePUE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E2E szyfrowanie (dane w chmurze)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 99.5% uptime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beta launch 🚀</a:t>
            </a:r>
            <a:endParaRPr lang="en-US" sz="9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Statystyki kodu i infrastruktury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Liczby mówiące o skali projektu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20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274320" y="1828800"/>
            <a:ext cx="2011680" cy="123444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74320" y="1901952"/>
            <a:ext cx="2011680" cy="67894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20 000+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274320" y="2569464"/>
            <a:ext cx="2011680" cy="4690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linii index.html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423160" y="1828800"/>
            <a:ext cx="2011680" cy="1234440"/>
          </a:xfrm>
          <a:prstGeom prst="rect">
            <a:avLst/>
          </a:prstGeom>
          <a:solidFill>
            <a:srgbClr val="5A7A4A"/>
          </a:solidFill>
          <a:ln w="12700">
            <a:solidFill>
              <a:srgbClr val="5A7A4A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2423160" y="1901952"/>
            <a:ext cx="2011680" cy="67894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1 600+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2423160" y="2569464"/>
            <a:ext cx="2011680" cy="4690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linii server.js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0" y="1828800"/>
            <a:ext cx="2011680" cy="1234440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572000" y="1901952"/>
            <a:ext cx="2011680" cy="67894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4572000" y="2569464"/>
            <a:ext cx="2011680" cy="4690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widoków aplikacji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720840" y="1828800"/>
            <a:ext cx="2011680" cy="123444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720840" y="1901952"/>
            <a:ext cx="2011680" cy="67894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6720840" y="2569464"/>
            <a:ext cx="2011680" cy="4690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endpointów API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74320" y="3246120"/>
            <a:ext cx="2011680" cy="1234440"/>
          </a:xfrm>
          <a:prstGeom prst="rect">
            <a:avLst/>
          </a:prstGeom>
          <a:solidFill>
            <a:srgbClr val="1A3A1B"/>
          </a:solidFill>
          <a:ln w="12700">
            <a:solidFill>
              <a:srgbClr val="1A3A1B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274320" y="3319272"/>
            <a:ext cx="2011680" cy="67894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274320" y="3986784"/>
            <a:ext cx="2011680" cy="4690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tabel PostgreSQL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2423160" y="3246120"/>
            <a:ext cx="2011680" cy="123444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2423160" y="3319272"/>
            <a:ext cx="2011680" cy="67894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20+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2423160" y="3986784"/>
            <a:ext cx="2011680" cy="4690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pakietów npm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572000" y="3246120"/>
            <a:ext cx="2011680" cy="123444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572000" y="3319272"/>
            <a:ext cx="2011680" cy="67894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143</a:t>
            </a:r>
            <a:endParaRPr lang="en-US" sz="2800" dirty="0"/>
          </a:p>
        </p:txBody>
      </p:sp>
      <p:sp>
        <p:nvSpPr>
          <p:cNvPr id="30" name="Text 28"/>
          <p:cNvSpPr/>
          <p:nvPr/>
        </p:nvSpPr>
        <p:spPr>
          <a:xfrm>
            <a:off x="4572000" y="3986784"/>
            <a:ext cx="2011680" cy="4690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deployów PROD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720840" y="3246120"/>
            <a:ext cx="2011680" cy="1234440"/>
          </a:xfrm>
          <a:prstGeom prst="rect">
            <a:avLst/>
          </a:prstGeom>
          <a:solidFill>
            <a:srgbClr val="5A7A4A"/>
          </a:solidFill>
          <a:ln w="12700">
            <a:solidFill>
              <a:srgbClr val="5A7A4A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720840" y="3319272"/>
            <a:ext cx="2011680" cy="67894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600+</a:t>
            </a:r>
            <a:endParaRPr lang="en-US" sz="2800" dirty="0"/>
          </a:p>
        </p:txBody>
      </p:sp>
      <p:sp>
        <p:nvSpPr>
          <p:cNvPr id="33" name="Text 31"/>
          <p:cNvSpPr/>
          <p:nvPr/>
        </p:nvSpPr>
        <p:spPr>
          <a:xfrm>
            <a:off x="6720840" y="3986784"/>
            <a:ext cx="2011680" cy="4690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źródeł RSS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CI/CD Pipeline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Actions → Fly.io auto-deploy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20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457200" y="2286000"/>
            <a:ext cx="1280160" cy="1280160"/>
          </a:xfrm>
          <a:prstGeom prst="oval">
            <a:avLst/>
          </a:prstGeom>
          <a:solidFill>
            <a:srgbClr val="E8F0DC"/>
          </a:solidFill>
          <a:ln w="1905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57200" y="2423160"/>
            <a:ext cx="1280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👨‍💻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365760" y="30632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20040" y="3611880"/>
            <a:ext cx="1554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 + push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branch dev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lub main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1737360" y="2880360"/>
            <a:ext cx="411480" cy="54864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148840" y="2286000"/>
            <a:ext cx="1280160" cy="1280160"/>
          </a:xfrm>
          <a:prstGeom prst="oval">
            <a:avLst/>
          </a:prstGeom>
          <a:solidFill>
            <a:srgbClr val="E8F0DC"/>
          </a:solidFill>
          <a:ln w="1905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2148840" y="2423160"/>
            <a:ext cx="1280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🐙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2057400" y="30632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011680" y="3611880"/>
            <a:ext cx="1554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Trigger: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push → dev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lub push → main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3429000" y="2880360"/>
            <a:ext cx="411480" cy="54864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840480" y="2286000"/>
            <a:ext cx="1280160" cy="1280160"/>
          </a:xfrm>
          <a:prstGeom prst="oval">
            <a:avLst/>
          </a:prstGeom>
          <a:solidFill>
            <a:srgbClr val="E8F0DC"/>
          </a:solidFill>
          <a:ln w="1905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840480" y="2423160"/>
            <a:ext cx="1280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⚙️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3749040" y="30632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Actions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3703320" y="3611880"/>
            <a:ext cx="1554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fly-deploy.yml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checkout → flyctl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--remote-only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5120640" y="2880360"/>
            <a:ext cx="411480" cy="54864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5532120" y="2286000"/>
            <a:ext cx="1280160" cy="1280160"/>
          </a:xfrm>
          <a:prstGeom prst="oval">
            <a:avLst/>
          </a:prstGeom>
          <a:solidFill>
            <a:srgbClr val="E8F0DC"/>
          </a:solidFill>
          <a:ln w="1905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5532120" y="2423160"/>
            <a:ext cx="1280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🏗️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5440680" y="30632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Fly.io Build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394960" y="3611880"/>
            <a:ext cx="1554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build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(Dockerfile)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Frankfurt CDN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6812280" y="2880360"/>
            <a:ext cx="411480" cy="54864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7223760" y="2286000"/>
            <a:ext cx="1280160" cy="1280160"/>
          </a:xfrm>
          <a:prstGeom prst="oval">
            <a:avLst/>
          </a:prstGeom>
          <a:solidFill>
            <a:srgbClr val="2C5F2D"/>
          </a:solidFill>
          <a:ln w="1905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7223760" y="2423160"/>
            <a:ext cx="1280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🚀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7132320" y="30632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086600" y="3611880"/>
            <a:ext cx="1554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 → agrotony-dev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→ agrotony.pl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 health check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274320" y="4206240"/>
            <a:ext cx="4023360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274320" y="4206240"/>
            <a:ext cx="45720" cy="5943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11480" y="4315968"/>
            <a:ext cx="3794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 branch → agrotony-dev.fly.dev (testowe)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branch → agrotony.fly.dev / agrotony.pl (produkcja)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4480560" y="4206240"/>
            <a:ext cx="4389120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480560" y="4206240"/>
            <a:ext cx="45720" cy="59436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617720" y="4315968"/>
            <a:ext cx="4160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Sekret FLY_API_TOKEN w GitHub Secrets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 ~2-3 minuty po push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Prośba o audyt zewnętrzny bezpieczeństwa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audytora / sponsora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20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274320" y="1828800"/>
            <a:ext cx="4023360" cy="12801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74320" y="1828800"/>
            <a:ext cx="45720" cy="1280160"/>
          </a:xfrm>
          <a:prstGeom prst="rect">
            <a:avLst/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190195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Co prosimy sprawdzić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2212848"/>
            <a:ext cx="37947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Penetration test OWASP Top 10 (frontend + API)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review server.js (auth, SQL, rate-limit)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Audyt konfiguracji Fly.io (secrets, network)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Weryfikacja zgodności z RODO art. 5 i 32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480560" y="1828800"/>
            <a:ext cx="4389120" cy="12801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480560" y="1828800"/>
            <a:ext cx="45720" cy="128016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17720" y="1901952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Co dostarczamy audytorowi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617720" y="2212848"/>
            <a:ext cx="41605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Pełny kod źródłowy (private GitHub)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Niniejsza dokumentacja audytowa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Dostęp do środowiska DEV (agrotony-dev)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Konto testowe z pełnym dostępem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274320" y="3246120"/>
            <a:ext cx="4023360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74320" y="3246120"/>
            <a:ext cx="45720" cy="14173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331927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Znane ryzyka do zweryfikowania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11480" y="3630168"/>
            <a:ext cx="3794760" cy="9418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D02/D03 Backup niezaszyfrowany — priorytet 1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Brak DPIA przed wdrożeniem masowym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Brak 2FA dla kont admin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npm audit — zależności nie są monitorowane w CI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SRI brak dla CDN (Leaflet, jsPDF)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480560" y="3246120"/>
            <a:ext cx="4389120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480560" y="3246120"/>
            <a:ext cx="45720" cy="1417320"/>
          </a:xfrm>
          <a:prstGeom prst="rect">
            <a:avLst/>
          </a:prstGeom>
          <a:solidFill>
            <a:srgbClr val="5A7A4A"/>
          </a:solidFill>
          <a:ln w="12700">
            <a:solidFill>
              <a:srgbClr val="5A7A4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617720" y="3319272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Cel audytu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617720" y="3630168"/>
            <a:ext cx="4160520" cy="9418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Uzyskanie "zielonego światła" do wdrożenia SaaS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Gotowość do integracji z API ARiMR/ePUE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Umożliwienie przechowywania danych wrażliwych (skan dokumentów, dane stada)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Budowanie zaufania rolników do aplikacji</a:t>
            </a:r>
            <a:endParaRPr lang="en-US" sz="10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Harmonogram wdrożenia 2026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 beta do publicznej dostępności SaaS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20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274320" y="1828800"/>
            <a:ext cx="2057400" cy="4572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182880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 2026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Teraz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74320" y="2286000"/>
            <a:ext cx="2057400" cy="25146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65760" y="2377440"/>
            <a:ext cx="187452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trust proxy, S02, S04, L03, D01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Moje Dokumenty, auth guard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RSS deduplication fix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Merge dev → PROD (PR czeka)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450592" y="1828800"/>
            <a:ext cx="2057400" cy="45720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450592" y="182880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 2026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Kwiecień–Czerwiec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450592" y="2286000"/>
            <a:ext cx="2057400" cy="25146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542032" y="2377440"/>
            <a:ext cx="187452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Szyfrowanie backupu (D02/D03)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Pełna klauzula RODO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2FA dla admin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npm audit w CI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Zewnętrzny audyt bezpieczeństwa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626864" y="1828800"/>
            <a:ext cx="2057400" cy="45720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26864" y="182880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2026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Lipiec–Wrzesień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626864" y="2286000"/>
            <a:ext cx="2057400" cy="25146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718304" y="2377440"/>
            <a:ext cx="187452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 publiczna (50 rolników)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Onboarding doradców (10)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Testy jednostkowe &gt;80%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DPIA zakończona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 testing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803136" y="1828800"/>
            <a:ext cx="2057400" cy="457200"/>
          </a:xfrm>
          <a:prstGeom prst="rect">
            <a:avLst/>
          </a:prstGeom>
          <a:solidFill>
            <a:srgbClr val="5A7A4A"/>
          </a:solidFill>
          <a:ln w="12700">
            <a:solidFill>
              <a:srgbClr val="5A7A4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03136" y="182880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2026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Październik–Grudzień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803136" y="2286000"/>
            <a:ext cx="2057400" cy="25146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894576" y="2377440"/>
            <a:ext cx="187452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SaaS (model subskrypcyjny)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Integracja API ARiMR pilotaż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 aktywnych użytkowników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E2E szyfrowanie danych w chmurze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274320" y="4892040"/>
            <a:ext cx="8595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Legenda:  ■ Zrealizowane   ■ W planie   ■ Przyszłość</a:t>
            </a:r>
            <a:endParaRPr lang="en-US" sz="8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Znalezione błędy i naprawy — 12.03.2026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Raport z dzisiejszej sesji technicznej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/ 20</a:t>
            </a:r>
            <a:endParaRPr lang="en-US" sz="850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783080"/>
          <a:ext cx="8595360" cy="914400"/>
        </p:xfrm>
        <a:graphic>
          <a:graphicData uri="http://schemas.openxmlformats.org/drawingml/2006/table">
            <a:tbl>
              <a:tblPr/>
              <a:tblGrid>
                <a:gridCol w="1188720"/>
                <a:gridCol w="914400"/>
                <a:gridCol w="2560320"/>
                <a:gridCol w="2926080"/>
                <a:gridCol w="10058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Błąd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1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Priorytet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1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Opis problemu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1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Naprawa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1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Commit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1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trust proxy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HIGH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1C1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ERR_ERL_UNEXPECTED_X_FORWARDED_FOR na każdym requeście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2C5F2D"/>
                          </a:solidFill>
                        </a:rPr>
                        <a:t>✅ app.set(trust proxy, 1) w server.js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ef986a0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RSS duplikaty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HIGH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1C1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30 kopii TopAgrar Polska w DB — brak UNIQUE na sources.url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2C5F2D"/>
                          </a:solidFill>
                        </a:rPr>
                        <a:t>✅ Deduplication SQL + UNIQUE INDEX + ON CONFLICT (url)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993ca0e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Hash routing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MEDIUM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/#gospodarstwo pokazywał widok bez logowania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2C5F2D"/>
                          </a:solidFill>
                        </a:rPr>
                        <a:t>✅ Guard: currentUser check w hash DOMContentLoaded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98ebcf7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Logout URL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MEDIUM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Po logout URL zawierał stary hash (#gospodarstwo)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2C5F2D"/>
                          </a:solidFill>
                        </a:rPr>
                        <a:t>✅ history.replaceState(null,"",pathname) w logout()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98ebcf7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🔔❓ w guest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LOW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748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Ikony dzwonka i pomocy widoczne przed logowaniem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2C5F2D"/>
                          </a:solidFill>
                        </a:rPr>
                        <a:t>✅ CSS: body.guest-mode #btn-view-help, .notif-dot display:none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98ebcf7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Farma taby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LOW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748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9 podzakładek Farma niewidoczne (overflow-x ukrywał)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2C5F2D"/>
                          </a:solidFill>
                        </a:rPr>
                        <a:t>✅ #farm-mgmt-tabs { flex-wrap: wrap } + init hook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98ebcf7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Login lockout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SECURITY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1C1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Brak blokady po wielokrotnych złych próbach logowania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2C5F2D"/>
                          </a:solidFill>
                        </a:rPr>
                        <a:t>✅ S02: in-memory 5 prób → lock 10 min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6845336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Auto-logout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SECURITY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1C1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Sesja nie wygasała przy nieaktywności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2C5F2D"/>
                          </a:solidFill>
                        </a:rPr>
                        <a:t>✅ S04: 15 min inactivity + ostrzeżenie przy 13 min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6845336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RODO consent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COMPLIANCE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Brak ekranu zgody przy pierwszym uruchomieniu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2C5F2D"/>
                          </a:solidFill>
                        </a:rPr>
                        <a:t>✅ L03: modal z checkbox + localStorage zgody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6845336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Backup alert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UX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748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Użytkownik nigdy nie był przypominany o backupie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2C5F2D"/>
                          </a:solidFill>
                        </a:rPr>
                        <a:t>✅ D01: baner co 7 dni z przyciskiem eksportu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6845336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A3A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65776"/>
            <a:ext cx="9144000" cy="73152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36576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97BC6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Wnioski dla sponsora / inwestora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457200" cy="411480"/>
          </a:xfrm>
          <a:prstGeom prst="rect">
            <a:avLst/>
          </a:prstGeom>
          <a:solidFill>
            <a:srgbClr val="2C5F2D">
              <a:alpha val="60000"/>
            </a:srgbClr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515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✅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51560" y="1088136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7F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Solidna podstawa techniczna — produkcyjna architektura, CI/CD, monitoring, 143 deploye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1627632"/>
            <a:ext cx="457200" cy="411480"/>
          </a:xfrm>
          <a:prstGeom prst="rect">
            <a:avLst/>
          </a:prstGeom>
          <a:solidFill>
            <a:srgbClr val="2C5F2D">
              <a:alpha val="60000"/>
            </a:srgbClr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627632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🔒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51560" y="166420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7F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Bezpieczeństwo na poziomie MVP+ — dzisiejsza sesja naprawiła 10 błędów i dodała 5 zabezpieczeń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2203704"/>
            <a:ext cx="457200" cy="411480"/>
          </a:xfrm>
          <a:prstGeom prst="rect">
            <a:avLst/>
          </a:prstGeom>
          <a:solidFill>
            <a:srgbClr val="2C5F2D">
              <a:alpha val="60000"/>
            </a:srgbClr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203704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📈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51560" y="22402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7F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Gotowość biznesowa — jasny model SaaS, prognoza 300+ użytkowników w 2027, ROI &gt;60%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2779776"/>
            <a:ext cx="457200" cy="411480"/>
          </a:xfrm>
          <a:prstGeom prst="rect">
            <a:avLst/>
          </a:prstGeom>
          <a:solidFill>
            <a:srgbClr val="2C5F2D">
              <a:alpha val="60000"/>
            </a:srgbClr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779776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⚠️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051560" y="2816352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7F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Przed skalą produkcyjną wymagane: szyfrowanie backupu + pełna klauzula RODO + audyt zewnętrzny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3355848"/>
            <a:ext cx="457200" cy="411480"/>
          </a:xfrm>
          <a:prstGeom prst="rect">
            <a:avLst/>
          </a:prstGeom>
          <a:solidFill>
            <a:srgbClr val="2C5F2D">
              <a:alpha val="60000"/>
            </a:srgbClr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3355848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🎯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051560" y="3392424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7F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Wartość unikalna dla rynku — jedyne polskie PWA dla rolników z AI + dotacje WPR 2026 offline-first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3931920"/>
            <a:ext cx="457200" cy="411480"/>
          </a:xfrm>
          <a:prstGeom prst="rect">
            <a:avLst/>
          </a:prstGeom>
          <a:solidFill>
            <a:srgbClr val="2C5F2D">
              <a:alpha val="60000"/>
            </a:srgbClr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393192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💰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051560" y="3968496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7F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Niskie koszty infrastruktury (~200 PLN/mies.) przy potencjale ~12 000 PLN/mies. od 100 subskrybentów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Czym jest AgroTony?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Misja, cel i odbiorcy aplikacji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20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274320" y="1828800"/>
            <a:ext cx="2834640" cy="27432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74320" y="1828800"/>
            <a:ext cx="45720" cy="27432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1901952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MISJA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2212848"/>
            <a:ext cx="2606040" cy="2267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Cyfrowy asystent rolnika — jedno miejsce do zarządzania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gospodarswem, dotacjami WPR 2026 i terminami ARiMR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Działa offline (PWA) — dane dostępne bez internetu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Bezpieczny sync z chmurą przez JWT + PostgreSQL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46120" y="1828800"/>
            <a:ext cx="2834640" cy="27432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46120" y="1828800"/>
            <a:ext cx="45720" cy="27432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83280" y="1901952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👤 ODBIORCY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83280" y="2212848"/>
            <a:ext cx="2606040" cy="2267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Rolnicy indywidualni — monitoring dotacji i terminów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Doradcy rolni — obsługa wielu gospodarstw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Firmy rolnicze — rozliczenia, maszyny, stado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Instytucje (ARiMR, KOWR) — potencjalna integracja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217920" y="1828800"/>
            <a:ext cx="2834640" cy="27432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17920" y="1828800"/>
            <a:ext cx="45720" cy="27432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55080" y="1901952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🌍 SKALA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355080" y="2212848"/>
            <a:ext cx="2606040" cy="2267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Beta: 1 admin, prywatna (Q1 2026)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2026: ~50-100 rolników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2026: ~10-20 doradców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2027: otwarta rejestracja SaaS</a:t>
            </a:r>
            <a:endParaRPr lang="en-US" sz="10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2C5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65776"/>
            <a:ext cx="9144000" cy="73152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274320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97BC6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Kontakt i następne kroki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3840480" cy="502920"/>
          </a:xfrm>
          <a:prstGeom prst="rect">
            <a:avLst/>
          </a:prstGeom>
          <a:solidFill>
            <a:srgbClr val="1A3A1B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005840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agrotony.pl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0" y="1005840"/>
            <a:ext cx="4114800" cy="502920"/>
          </a:xfrm>
          <a:prstGeom prst="rect">
            <a:avLst/>
          </a:prstGeom>
          <a:solidFill>
            <a:srgbClr val="1A3A1B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572000" y="1005840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agrotony-dev.fly.dev (DEV)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1645920"/>
            <a:ext cx="3840480" cy="502920"/>
          </a:xfrm>
          <a:prstGeom prst="rect">
            <a:avLst/>
          </a:prstGeom>
          <a:solidFill>
            <a:srgbClr val="1A3A1B"/>
          </a:solidFill>
          <a:ln w="12700">
            <a:solidFill>
              <a:srgbClr val="D97706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57200" y="1645920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rodo@agrotony.pl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0" y="1645920"/>
            <a:ext cx="4114800" cy="502920"/>
          </a:xfrm>
          <a:prstGeom prst="rect">
            <a:avLst/>
          </a:prstGeom>
          <a:solidFill>
            <a:srgbClr val="1A3A1B"/>
          </a:solidFill>
          <a:ln w="12700">
            <a:solidFill>
              <a:srgbClr val="D97706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572000" y="1645920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🐙 github.com/0n40i4/AgroTony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2331720"/>
            <a:ext cx="8229600" cy="347472"/>
          </a:xfrm>
          <a:prstGeom prst="rect">
            <a:avLst/>
          </a:prstGeom>
          <a:solidFill>
            <a:srgbClr val="5A7A4A"/>
          </a:solidFill>
          <a:ln w="12700">
            <a:solidFill>
              <a:srgbClr val="5A7A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233172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NATYCHMIASTOWE DZIAŁANIA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2788920"/>
            <a:ext cx="1920240" cy="1965960"/>
          </a:xfrm>
          <a:prstGeom prst="rect">
            <a:avLst/>
          </a:prstGeom>
          <a:solidFill>
            <a:srgbClr val="1A3A1B"/>
          </a:solidFill>
          <a:ln w="6350">
            <a:solidFill>
              <a:srgbClr val="5A7A4A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57200" y="283464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Przejrzyj PR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57200" y="3182112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 → main na GitHub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48640" y="3566160"/>
            <a:ext cx="1737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7F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Zatwierdź merge 4 commitów bezpieczeństwa do PROD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2514600" y="2788920"/>
            <a:ext cx="1920240" cy="1965960"/>
          </a:xfrm>
          <a:prstGeom prst="rect">
            <a:avLst/>
          </a:prstGeom>
          <a:solidFill>
            <a:srgbClr val="1A3A1B"/>
          </a:solidFill>
          <a:ln w="6350">
            <a:solidFill>
              <a:srgbClr val="5A7A4A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2514600" y="283464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Dostarcz sekret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514600" y="3182112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BUG_REPORT_ADMIN_SECRET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606040" y="3566160"/>
            <a:ext cx="1737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7F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Ustaw w Fly.io secrets dla autoryzacji panelu admin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572000" y="2788920"/>
            <a:ext cx="1920240" cy="1965960"/>
          </a:xfrm>
          <a:prstGeom prst="rect">
            <a:avLst/>
          </a:prstGeom>
          <a:solidFill>
            <a:srgbClr val="1A3A1B"/>
          </a:solidFill>
          <a:ln w="6350">
            <a:solidFill>
              <a:srgbClr val="5A7A4A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4572000" y="283464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Uruchom audyt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572000" y="3182112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Zewnętrzny penttest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663440" y="3566160"/>
            <a:ext cx="1737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7F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Przekaż nam kontakt do wybranego audytora IT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6629400" y="2788920"/>
            <a:ext cx="1920240" cy="1965960"/>
          </a:xfrm>
          <a:prstGeom prst="rect">
            <a:avLst/>
          </a:prstGeom>
          <a:solidFill>
            <a:srgbClr val="1A3A1B"/>
          </a:solidFill>
          <a:ln w="6350">
            <a:solidFill>
              <a:srgbClr val="5A7A4A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629400" y="283464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Decyzja RODO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629400" y="3182112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Wyznaczyć IOD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720840" y="3566160"/>
            <a:ext cx="1737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7F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Podaj dane osoby odpowiedzialnej za RODO w organizacji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modułów aplikacji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Kompletna mapa funkcjonalności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20</a:t>
            </a:r>
            <a:endParaRPr lang="en-US" sz="85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874520"/>
          <a:ext cx="4389120" cy="914400"/>
        </p:xfrm>
        <a:graphic>
          <a:graphicData uri="http://schemas.openxmlformats.org/drawingml/2006/table">
            <a:tbl>
              <a:tblPr/>
              <a:tblGrid>
                <a:gridCol w="2926080"/>
                <a:gridCol w="14630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Moduł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Opis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🏠 Dashboard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KPI, priorytety, terminy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📰 Aktualności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Feed RSS z 600+ źródeł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🌟 Priorytety P1-P14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JPO, I.11, ekoschematy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📋 Nabory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Aktywne rundy dotacji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📅 Kalendarz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Terminy ARiMR + alerty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📊 Plan 5-letni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Prognoza 2026-2030, PDF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📝 Wnioski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Szkicowanie i monitoring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🐄 Stado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Rejestr zwierząt, SO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🏡 Farma (9 pod-zakładek)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Koszty, Cashflow, Zakupy...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📂 Moje Dokumenty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Upload skanów, PDF, DOC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874520"/>
          <a:ext cx="4114800" cy="914400"/>
        </p:xfrm>
        <a:graphic>
          <a:graphicData uri="http://schemas.openxmlformats.org/drawingml/2006/table">
            <a:tbl>
              <a:tblPr/>
              <a:tblGrid>
                <a:gridCol w="2926080"/>
                <a:gridCol w="14630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Moduł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Opis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📁 Repozytorium Dok.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Wzory i instrukcje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🏛️ Instytucje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Katalog ARiMR, KOWR, banki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📖 Wiedza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Baza wiedzy o programach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🎓 Doradca AI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Chatbot rolniczy offline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🗺️ Mapa działek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Leaflet.js, dane lokalne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✅ Compliance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Checklista ARiMR/IRZ 2026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✅ Dziś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Zadania na dziś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🗂️ Kanban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Wnioski i nabory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📬 Inbox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Skrzynka + symulacja I.11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🚀 Ścieżka Przygody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Gamifikowany onboarding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Architektura techniczna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Stack, infrastruktura, CI/CD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20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274320" y="1828800"/>
            <a:ext cx="2011680" cy="365760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182880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(SPA/PWA)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274320" y="2194560"/>
            <a:ext cx="2011680" cy="2468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65760" y="2286000"/>
            <a:ext cx="1828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HTML5 · CSS3 · Vanilla JS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Worker (offline) · IndexedDB · localStorage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Leaflet.js (mapy) · jsPDF (eksport)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286000" y="2834640"/>
            <a:ext cx="137160" cy="54864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423160" y="1828800"/>
            <a:ext cx="2011680" cy="36576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423160" y="182880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(Node.js)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2423160" y="2194560"/>
            <a:ext cx="2011680" cy="2468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2514600" y="2286000"/>
            <a:ext cx="1828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Express.js 4.18 · JWT + bcrypt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rate-limit · compression · CORS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Sentry (monitoring błędów)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434840" y="2834640"/>
            <a:ext cx="137160" cy="54864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0" y="1828800"/>
            <a:ext cx="2011680" cy="365760"/>
          </a:xfrm>
          <a:prstGeom prst="rect">
            <a:avLst/>
          </a:prstGeom>
          <a:solidFill>
            <a:srgbClr val="5A7A4A"/>
          </a:solidFill>
          <a:ln w="12700">
            <a:solidFill>
              <a:srgbClr val="5A7A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0" y="182880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BAZA DANYCH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4572000" y="2194560"/>
            <a:ext cx="2011680" cy="2468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663440" y="2286000"/>
            <a:ext cx="1828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na Fly.io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tabel · JSONB sync · 31 endpointów API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Pool connections + retry logic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6583680" y="2834640"/>
            <a:ext cx="137160" cy="54864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720840" y="1828800"/>
            <a:ext cx="2011680" cy="365760"/>
          </a:xfrm>
          <a:prstGeom prst="rect">
            <a:avLst/>
          </a:prstGeom>
          <a:solidFill>
            <a:srgbClr val="1A3A1B"/>
          </a:solidFill>
          <a:ln w="12700">
            <a:solidFill>
              <a:srgbClr val="1A3A1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720840" y="182880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INFRASTRUKTURA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6720840" y="2194560"/>
            <a:ext cx="2011680" cy="2468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812280" y="2286000"/>
            <a:ext cx="1828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Fly.io Frankfurt (fra)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DEV: agrotony-dev.fly.dev | PROD: agrotony.pl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Actions CI/CD (push → deploy)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274320" y="4663440"/>
            <a:ext cx="8595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📦 Kluczowe pakiety npm: express · pg · bcryptjs · jsonwebtoken · web-push · nodemailer · openai · rss-parser · imap-simple · node-cron · @sentry/node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i baza danych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endpointów · 12 tabel PostgreSQL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20</a:t>
            </a:r>
            <a:endParaRPr lang="en-US" sz="85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874520"/>
          <a:ext cx="521208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9260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Endpoint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Opis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GET /api/health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Publiczny health check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POST /api/auth/login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Logowanie JWT (S02: lockout po 5 próbach)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POST /api/auth/register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Rejestracja konta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GET|POST /api/sync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Sync danych użytkownika (JSONB)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POST /api/chat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Doradca AI (rate limited 20/h)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GET /api/aktualnosci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Newsy z bazy (RSS klasyfikowany)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GET /api/nabory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Nabory dotacyjne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POST /api/push/subscribe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Push notifications (Web Push)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POST /api/bug-reports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Zgłoszenia błędów (front → admin)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POST /api/i11/email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Wysyłka symulacji I.11 emailem (10MB)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POST /api/compose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AI compose (OpenAI)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669280" y="1874520"/>
          <a:ext cx="320040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17373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Tabela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A7A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Cel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A7A4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sources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Źródła RSS/Email/API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inbox_items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Skrzynka odbiorcza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news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Klasyfikowane newsy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nabory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Nabory dotacji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calendar_events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Zdarzenia kalendarza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alerts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Alerty z poziomem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users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Konta użytkowników JWT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user_data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Sync danych (JSONB)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push_subscriptions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Web Push subskrypcje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revoked_tokens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Czarna lista JWT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bug_reports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Zgłoszenia błędów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source_errors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000000"/>
                          </a:solidFill>
                        </a:rPr>
                        <a:t>Log błędów źródeł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Środowiska: DEV vs PROD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 na 12.03.2026 · Fly.io Frankfurt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20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274320" y="1828800"/>
            <a:ext cx="4114800" cy="3657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182880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  ·  agrotony-dev.fly.dev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2194560"/>
          <a:ext cx="411480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6517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Status maszyn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⏹ Stopped (scale-to-zero — auto-start na request)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Wersja deploy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v17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Baza danych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❌ Brak DATABASE_URL — tryb localStorage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Monitoring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⚠️ Wyłączony (brak DB)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trust proxy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✅ Naprawiony (commit ef986a0)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Ostatni deploy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12.03.2026 — 4 commity bezpieczeństwa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Commity w dev</a:t>
                      </a:r>
                      <a:endParaRPr lang="en-US" sz="900" dirty="0"/>
                    </a:p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nie w main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trust proxy, sources UNIQUE, auth guard,</a:t>
                      </a:r>
                      <a:endParaRPr lang="en-US" sz="900" dirty="0"/>
                    </a:p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Moje Dokumenty, S02/S04/L03/D01/L04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Shape 10"/>
          <p:cNvSpPr/>
          <p:nvPr/>
        </p:nvSpPr>
        <p:spPr>
          <a:xfrm>
            <a:off x="4754880" y="1828800"/>
            <a:ext cx="4114800" cy="36576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754880" y="182880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  ·  agrotony.pl</a:t>
            </a:r>
            <a:endParaRPr lang="en-US" sz="1100" dirty="0"/>
          </a:p>
        </p:txBody>
      </p:sp>
      <p:graphicFrame>
        <p:nvGraphicFramePr>
          <p:cNvPr id="1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2194560"/>
          <a:ext cx="411480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6517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Status maszyn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✅ 1/2 running (fra)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Wersja deploy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v143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Baza danych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✅ PostgreSQL aktywna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Monitoring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✅ RSS (co 6h) + IMAP (co 10 min)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trust proxy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⚠️ Nie wdrożony — czeka na PR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RSS bug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🐛 Naprawiony w dev — czeka na PR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Duplikaty w DB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⚠️ ~30 kopii TopAgrar — migracja</a:t>
                      </a:r>
                      <a:endParaRPr lang="en-US" sz="900" dirty="0"/>
                    </a:p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przyjdzie z merge dev→main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Bezpieczeństwo — zaimplementowane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 na 12.03.2026 po dzisiejszych commitach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20</a:t>
            </a:r>
            <a:endParaRPr lang="en-US" sz="85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783080"/>
          <a:ext cx="8595360" cy="914400"/>
        </p:xfrm>
        <a:graphic>
          <a:graphicData uri="http://schemas.openxmlformats.org/drawingml/2006/table">
            <a:tbl>
              <a:tblPr/>
              <a:tblGrid>
                <a:gridCol w="365760"/>
                <a:gridCol w="2286000"/>
                <a:gridCol w="5943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Zabezpieczenie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Szczegóły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HTTPS enforced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Fly.io wymusza HTTPS na obu środowiskach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JWT Authentication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jsonwebtoken 9.0 · bcrypt hash haseł · token blacklist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trust proxy=1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Express trust proxy → poprawne IP dla rate-limitera (commit ef986a0)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Rate limiting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express-rate-limit: API 100/15min, chat 20/h, sync 50/min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Security headers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HSTS, X-Frame-Options, X-Content-Type-Options, CSP, COOP/COEP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S02 Login lockout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5 prób → blokada 10 min (in-memory, per email)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S04 Auto-logout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15 min nieaktywności → automatyczne wylogowanie + ostrzeżenie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L03 RODO consent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Modal przy pierwszym uruchomieniu → akceptacja polityki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D01 Backup reminder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Baner co 7 dni → zachęta do exportu JSON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L04 Privacy policy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Widok #view-privacy z danymi RODO i kontaktem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Auth guard hashes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Blokada widoków przez URL hash bez logowania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Logout URL clean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Po wylogowaniu usuwany hash z URL (brak ekspozycji widoku)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Guest mode icons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🔔❓ ukryte przed logowaniem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Sentry monitoring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Wdrożony w server.js · tracing 10%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Bug reports API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Endpoint + notyfikacja email do admina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✅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Sources UNIQUE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64748B"/>
                          </a:solidFill>
                        </a:rPr>
                        <a:t>Brak duplikatów RSS · ON CONFLICT (url) DO NOTHING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Bezpieczeństwo — luki i priorytety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 jest potrzebne zanim otworzymy dla użytkowników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20</a:t>
            </a:r>
            <a:endParaRPr lang="en-US" sz="85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783080"/>
          <a:ext cx="8595360" cy="914400"/>
        </p:xfrm>
        <a:graphic>
          <a:graphicData uri="http://schemas.openxmlformats.org/drawingml/2006/table">
            <a:tbl>
              <a:tblPr/>
              <a:tblGrid>
                <a:gridCol w="1005840"/>
                <a:gridCol w="640080"/>
                <a:gridCol w="2011680"/>
                <a:gridCol w="49377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PRIORYTET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1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ID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1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Luka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1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Opis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1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CRITICAL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1C1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D02/D03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Szyfrowane backupy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Backup JSON jest niezaszyfrowany. Wymagane: PBKDF2+AES-GCM (Web Crypto API) przed otwarciem na publiczne konta.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CRITICAL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1C1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L01/L02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Polityka prywatności RODO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Brak dedykowanej strony /privacy z danymi administratora, IOD i pełną klauzulą RODO. Wymagane przed wdrożeniem produkcyjnym.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HIGH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T03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Testy jednostkowe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Brak testów dla logiki biznesowej (cashflow, eksport, login). Coverage = 0%. Docelowo &gt;80%.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HIGH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S03 ext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Zewnętrzny audyt bezpieczeństwa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Aplikacja nie przeszła pentestu ani code review pod kątem OWASP Top 10 przez niezależny podmiot.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HIGH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C01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API ARiMR/ePUE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Brak integracji z oficjalnymi API ARiMR. Połączenie wymaga certyfikatu kwalifikowanego i audytu dostępu.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MEDIUM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748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S05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2FA dla kont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Brak drugiego czynnika uwierzytelnienia dla operacji eksportu danych i logowania admin.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MEDIUM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748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T01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Migracje IndexedDB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Aktualizacja schematu danych lokalnych może utracić dane użytkownika w przeglądarce.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LOW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748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64748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T04</a:t>
                      </a:r>
                      <a:endParaRPr lang="en-US" sz="85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Wersja polityki prywatności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Brak mechanizmu wymuszania ponownej zgody RODO po aktualizacji polityki.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Audyt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agrotony.pl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3A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OWASP Top 10 — Status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mapping dla AgroTony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E8F0DC"/>
          </a:solidFill>
          <a:ln w="12700">
            <a:solidFill>
              <a:srgbClr val="E8F0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4632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AgroTony · Dokumentacja Audytowa · 2026 · Poufne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0" y="484632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20</a:t>
            </a:r>
            <a:endParaRPr lang="en-US" sz="85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783080"/>
          <a:ext cx="85953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2103120"/>
                <a:gridCol w="484632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ID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1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Kategoria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1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Stan w AgroTony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1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Status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1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5A7A4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A01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Broken Access Control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✅ JWT + authMiddleware na wszystkich chronionych endp.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Zaimplementowane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5A7A4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A02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Cryptographic Failures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✅ bcrypt hasła · HTTPS · ⚠️ brak szyfrowania backupu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Częściowe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770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5A7A4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A03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Injection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✅ Parametryzowane zapytania SQL (pg $1,$2,...)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Zaimplementowane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5A7A4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A04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Insecure Design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✅ rate-limit · lockout · auto-logout · ⚠️ brak 2FA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Częściowe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770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5A7A4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A05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Security Misconfiguration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✅ trust proxy · security headers · x-powered-by off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Zaimplementowane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5A7A4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A06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Vulnerable Components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⚠️ Zależności nie są audytowane (brak npm audit CI)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Częściowe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770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5A7A4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A07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Auth Failures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✅ S02 lockout · S04 auto-logout · JWT blacklist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Zaimplementowane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5A7A4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A08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Software &amp; Data Integrity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⚠️ Brak SRI na CDN (Leaflet, jsPDF) · brak testy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Częściowe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770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5A7A4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A09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Logging &amp; Monitoring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✅ Sentry · bug-reports API · structured logs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Zaimplementowane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5A7A4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A10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000000"/>
                          </a:solidFill>
                        </a:rPr>
                        <a:t>SSRF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</a:rPr>
                        <a:t>⚠️ /api/chat proxy OpenAI — bez ograniczeń na URL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</a:rPr>
                        <a:t>Sprawdzić</a:t>
                      </a:r>
                      <a:endParaRPr lang="en-US" sz="8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1C1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AgroTony — Dokumentacja Audytowa 2026</dc:title>
  <dc:subject>PptxGenJS Presentation</dc:subject>
  <dc:creator>AgroTony</dc:creator>
  <cp:lastModifiedBy>AgroTony</cp:lastModifiedBy>
  <cp:revision>1</cp:revision>
  <dcterms:created xsi:type="dcterms:W3CDTF">2026-03-12T18:43:37Z</dcterms:created>
  <dcterms:modified xsi:type="dcterms:W3CDTF">2026-03-12T18:43:37Z</dcterms:modified>
</cp:coreProperties>
</file>